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3" r:id="rId2"/>
    <p:sldId id="269" r:id="rId3"/>
    <p:sldId id="267" r:id="rId4"/>
    <p:sldId id="270" r:id="rId5"/>
    <p:sldId id="268" r:id="rId6"/>
    <p:sldId id="272" r:id="rId7"/>
    <p:sldId id="27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1" d="100"/>
          <a:sy n="111" d="100"/>
        </p:scale>
        <p:origin x="59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üseyin Akgün" userId="063a93f1bed56b2a" providerId="LiveId" clId="{0E915AD9-EBF5-4691-BC47-D065AEFB2B74}"/>
    <pc:docChg chg="custSel modSld">
      <pc:chgData name="Hüseyin Akgün" userId="063a93f1bed56b2a" providerId="LiveId" clId="{0E915AD9-EBF5-4691-BC47-D065AEFB2B74}" dt="2024-05-13T06:06:57.026" v="343" actId="6549"/>
      <pc:docMkLst>
        <pc:docMk/>
      </pc:docMkLst>
      <pc:sldChg chg="modSp mod">
        <pc:chgData name="Hüseyin Akgün" userId="063a93f1bed56b2a" providerId="LiveId" clId="{0E915AD9-EBF5-4691-BC47-D065AEFB2B74}" dt="2024-05-13T06:06:57.026" v="343" actId="6549"/>
        <pc:sldMkLst>
          <pc:docMk/>
          <pc:sldMk cId="1224853634" sldId="273"/>
        </pc:sldMkLst>
        <pc:spChg chg="mod">
          <ac:chgData name="Hüseyin Akgün" userId="063a93f1bed56b2a" providerId="LiveId" clId="{0E915AD9-EBF5-4691-BC47-D065AEFB2B74}" dt="2024-05-13T06:06:57.026" v="343" actId="6549"/>
          <ac:spMkLst>
            <pc:docMk/>
            <pc:sldMk cId="1224853634" sldId="273"/>
            <ac:spMk id="3" creationId="{2173CEF0-762A-54A7-83CE-1723233F863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5/13/2024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58A52D-A6A4-4E70-8CD8-9C04D12D2497}"/>
              </a:ext>
            </a:extLst>
          </p:cNvPr>
          <p:cNvSpPr>
            <a:spLocks noGrp="1"/>
          </p:cNvSpPr>
          <p:nvPr>
            <p:ph type="ctrTitle"/>
          </p:nvPr>
        </p:nvSpPr>
        <p:spPr/>
        <p:txBody>
          <a:bodyPr>
            <a:normAutofit/>
          </a:bodyPr>
          <a:lstStyle/>
          <a:p>
            <a:r>
              <a:rPr lang="tr-TR" b="1" dirty="0"/>
              <a:t>Hadislerin Anlaşılması Problemi </a:t>
            </a:r>
            <a:r>
              <a:rPr lang="tr-TR" b="1"/>
              <a:t>- III</a:t>
            </a:r>
            <a:endParaRPr lang="tr-TR" b="1" dirty="0"/>
          </a:p>
        </p:txBody>
      </p:sp>
      <p:sp>
        <p:nvSpPr>
          <p:cNvPr id="3" name="Alt Başlık 2">
            <a:extLst>
              <a:ext uri="{FF2B5EF4-FFF2-40B4-BE49-F238E27FC236}">
                <a16:creationId xmlns:a16="http://schemas.microsoft.com/office/drawing/2014/main" id="{299D9C5D-6EE2-44A0-9DB0-76D5A029C325}"/>
              </a:ext>
            </a:extLst>
          </p:cNvPr>
          <p:cNvSpPr>
            <a:spLocks noGrp="1"/>
          </p:cNvSpPr>
          <p:nvPr>
            <p:ph type="subTitle" idx="1"/>
          </p:nvPr>
        </p:nvSpPr>
        <p:spPr/>
        <p:txBody>
          <a:bodyPr/>
          <a:lstStyle/>
          <a:p>
            <a:r>
              <a:rPr lang="tr-TR" b="1" dirty="0"/>
              <a:t>Elbise eteğinin uzunluğu - Kabirdekilerin İşitmesi – Kadınların namazı</a:t>
            </a:r>
          </a:p>
        </p:txBody>
      </p:sp>
    </p:spTree>
    <p:extLst>
      <p:ext uri="{BB962C8B-B14F-4D97-AF65-F5344CB8AC3E}">
        <p14:creationId xmlns:p14="http://schemas.microsoft.com/office/powerpoint/2010/main" val="3776459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FE79F1-5B5A-4B7B-99AF-2650D45A12BE}"/>
              </a:ext>
            </a:extLst>
          </p:cNvPr>
          <p:cNvSpPr>
            <a:spLocks noGrp="1"/>
          </p:cNvSpPr>
          <p:nvPr>
            <p:ph type="title"/>
          </p:nvPr>
        </p:nvSpPr>
        <p:spPr/>
        <p:txBody>
          <a:bodyPr/>
          <a:lstStyle/>
          <a:p>
            <a:r>
              <a:rPr kumimoji="0" lang="tr-TR" sz="36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Elbise Eteğinin Uzunluğu</a:t>
            </a:r>
            <a:endParaRPr lang="tr-TR" dirty="0"/>
          </a:p>
        </p:txBody>
      </p:sp>
      <p:sp>
        <p:nvSpPr>
          <p:cNvPr id="3" name="İçerik Yer Tutucusu 2">
            <a:extLst>
              <a:ext uri="{FF2B5EF4-FFF2-40B4-BE49-F238E27FC236}">
                <a16:creationId xmlns:a16="http://schemas.microsoft.com/office/drawing/2014/main" id="{A412DF79-345C-43E3-B884-5807EE5CA66F}"/>
              </a:ext>
            </a:extLst>
          </p:cNvPr>
          <p:cNvSpPr>
            <a:spLocks noGrp="1"/>
          </p:cNvSpPr>
          <p:nvPr>
            <p:ph idx="1"/>
          </p:nvPr>
        </p:nvSpPr>
        <p:spPr/>
        <p:txBody>
          <a:bodyPr>
            <a:normAutofit/>
          </a:bodyPr>
          <a:lstStyle/>
          <a:p>
            <a:pPr algn="just" rtl="1">
              <a:lnSpc>
                <a:spcPct val="150000"/>
              </a:lnSpc>
            </a:pPr>
            <a:r>
              <a:rPr lang="ar-SA" sz="3200" dirty="0">
                <a:latin typeface="Traditional Arabic" panose="02020603050405020304" pitchFamily="18" charset="-78"/>
                <a:cs typeface="Traditional Arabic" panose="02020603050405020304" pitchFamily="18" charset="-78"/>
              </a:rPr>
              <a:t>عَنْ سَالِمِ بْنِ عَبْدِ اللَّهِ، عَنْ أَبِيهِ رَضِيَ اللَّهُ عَنْهُ عَنِ النَّبِيِّ صَلَّى اللهُ عَلَيْهِ وَسَلَّمَ قَالَ: «مَنْ جَرَّ ثَوْبَهُ خُيَلاَءَ لَمْ يَنْظُرِ اللَّهُ إِلَيْهِ يَوْمَ القِيَامَةِ» قَالَ أَبُو بَكْرٍ: يَا رَسُولَ اللَّهِ، إِنَّ أَحَدَ شِقَّيْ إِزَارِي يَسْتَرْخِي، إِلَّا أَنْ أَتَعَاهَدَ ذَلِكَ مِنْهُ؟ فَقَالَ النَّبِيُّ صَلَّى اللهُ عَلَيْهِ وَسَلَّمَ: «لَسْتَ مِمَّنْ يَصْنَعُهُ خُيَلاَءَ»</a:t>
            </a:r>
          </a:p>
          <a:p>
            <a:r>
              <a:rPr lang="tr-TR" dirty="0" err="1"/>
              <a:t>Buhârî</a:t>
            </a:r>
            <a:r>
              <a:rPr lang="tr-TR" dirty="0"/>
              <a:t>, </a:t>
            </a:r>
            <a:r>
              <a:rPr lang="tr-TR" dirty="0" err="1"/>
              <a:t>Libâs</a:t>
            </a:r>
            <a:r>
              <a:rPr lang="tr-TR" dirty="0"/>
              <a:t>, 2 (5784)</a:t>
            </a:r>
          </a:p>
          <a:p>
            <a:endParaRPr lang="tr-TR" dirty="0"/>
          </a:p>
        </p:txBody>
      </p:sp>
    </p:spTree>
    <p:extLst>
      <p:ext uri="{BB962C8B-B14F-4D97-AF65-F5344CB8AC3E}">
        <p14:creationId xmlns:p14="http://schemas.microsoft.com/office/powerpoint/2010/main" val="3542575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39BF9CF-EBB9-4080-B495-4C2CDF132D0B}"/>
              </a:ext>
            </a:extLst>
          </p:cNvPr>
          <p:cNvSpPr>
            <a:spLocks noGrp="1"/>
          </p:cNvSpPr>
          <p:nvPr>
            <p:ph idx="1"/>
          </p:nvPr>
        </p:nvSpPr>
        <p:spPr>
          <a:xfrm>
            <a:off x="2179673" y="786809"/>
            <a:ext cx="9633099" cy="5794744"/>
          </a:xfrm>
        </p:spPr>
        <p:txBody>
          <a:bodyPr>
            <a:normAutofit fontScale="92500"/>
          </a:bodyPr>
          <a:lstStyle/>
          <a:p>
            <a:pPr algn="just">
              <a:lnSpc>
                <a:spcPct val="170000"/>
              </a:lnSpc>
            </a:pPr>
            <a:r>
              <a:rPr lang="tr-TR" sz="2200" dirty="0"/>
              <a:t>Salim b. </a:t>
            </a:r>
            <a:r>
              <a:rPr lang="tr-TR" sz="2200" dirty="0" err="1"/>
              <a:t>Abdillah</a:t>
            </a:r>
            <a:r>
              <a:rPr lang="tr-TR" sz="2200" dirty="0"/>
              <a:t>, babası Abdullah b. Ömer’den (r) Hz. Peygamber’in (s) şöyle dediğini haber verdi: “Büyüklenerek </a:t>
            </a:r>
            <a:r>
              <a:rPr lang="tr-TR" sz="2200" dirty="0" err="1"/>
              <a:t>izârını</a:t>
            </a:r>
            <a:r>
              <a:rPr lang="tr-TR" sz="2200" dirty="0"/>
              <a:t> (uzatıp yerde) sürükleyen kimseye Allah kıyamet günü (merhamet bakışıyla) bakmaz”. Hz. Ebu Bekir: “</a:t>
            </a:r>
            <a:r>
              <a:rPr lang="tr-TR" sz="2200" dirty="0" err="1"/>
              <a:t>Yâ</a:t>
            </a:r>
            <a:r>
              <a:rPr lang="tr-TR" sz="2200" dirty="0"/>
              <a:t> </a:t>
            </a:r>
            <a:r>
              <a:rPr lang="tr-TR" sz="2200" dirty="0" err="1"/>
              <a:t>Rasûlallah</a:t>
            </a:r>
            <a:r>
              <a:rPr lang="tr-TR" sz="2200" dirty="0"/>
              <a:t>! Benim </a:t>
            </a:r>
            <a:r>
              <a:rPr lang="tr-TR" sz="2200" dirty="0" err="1"/>
              <a:t>izârımın</a:t>
            </a:r>
            <a:r>
              <a:rPr lang="tr-TR" sz="2200" dirty="0"/>
              <a:t> yanlarından birisi -ben onu sürünmekten koruyup dikkat etmezsem- muhakkak sarkar (yerde sürünür)”, dedi. Peygamber de ona: “Sen bu sarkıtmayı büyüklenmek için yapanlardan değilsin” buyurdu. </a:t>
            </a:r>
            <a:r>
              <a:rPr lang="tr-TR" sz="2200" dirty="0" err="1"/>
              <a:t>Buhârî</a:t>
            </a:r>
            <a:r>
              <a:rPr lang="tr-TR" sz="2200" dirty="0"/>
              <a:t>, </a:t>
            </a:r>
            <a:r>
              <a:rPr lang="tr-TR" sz="2200" dirty="0" err="1"/>
              <a:t>Libâs</a:t>
            </a:r>
            <a:r>
              <a:rPr lang="tr-TR" sz="2200" dirty="0"/>
              <a:t>, 2 (5784)</a:t>
            </a:r>
          </a:p>
          <a:p>
            <a:pPr algn="just">
              <a:lnSpc>
                <a:spcPct val="170000"/>
              </a:lnSpc>
            </a:pPr>
            <a:r>
              <a:rPr lang="tr-TR" sz="2200" dirty="0"/>
              <a:t>Not: Elbisenin eteklerini sürümek kibirlilik alameti olarak gösteriliyor. Burada fiilin yasaklanmasının sebebi belirtiliyor. Bu durum, sebebi belirtilmeyen diğer yasaklamalar için de düşünülebilir. Tavla, resim, müzik vs.</a:t>
            </a:r>
          </a:p>
          <a:p>
            <a:endParaRPr lang="tr-TR" dirty="0"/>
          </a:p>
        </p:txBody>
      </p:sp>
    </p:spTree>
    <p:extLst>
      <p:ext uri="{BB962C8B-B14F-4D97-AF65-F5344CB8AC3E}">
        <p14:creationId xmlns:p14="http://schemas.microsoft.com/office/powerpoint/2010/main" val="975020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BA0CCA-514A-45C4-8C2C-26D71C3476F6}"/>
              </a:ext>
            </a:extLst>
          </p:cNvPr>
          <p:cNvSpPr>
            <a:spLocks noGrp="1"/>
          </p:cNvSpPr>
          <p:nvPr>
            <p:ph type="title"/>
          </p:nvPr>
        </p:nvSpPr>
        <p:spPr/>
        <p:txBody>
          <a:bodyPr/>
          <a:lstStyle/>
          <a:p>
            <a:r>
              <a:rPr kumimoji="0" lang="tr-TR" sz="36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Kabirdekilerin İşitmesi</a:t>
            </a:r>
            <a:endParaRPr lang="tr-TR" dirty="0"/>
          </a:p>
        </p:txBody>
      </p:sp>
      <p:sp>
        <p:nvSpPr>
          <p:cNvPr id="3" name="İçerik Yer Tutucusu 2">
            <a:extLst>
              <a:ext uri="{FF2B5EF4-FFF2-40B4-BE49-F238E27FC236}">
                <a16:creationId xmlns:a16="http://schemas.microsoft.com/office/drawing/2014/main" id="{9AD4068C-6F49-4EE0-8D44-D0382D41CE20}"/>
              </a:ext>
            </a:extLst>
          </p:cNvPr>
          <p:cNvSpPr>
            <a:spLocks noGrp="1"/>
          </p:cNvSpPr>
          <p:nvPr>
            <p:ph idx="1"/>
          </p:nvPr>
        </p:nvSpPr>
        <p:spPr>
          <a:xfrm>
            <a:off x="2105247" y="1722473"/>
            <a:ext cx="9399365" cy="4401879"/>
          </a:xfrm>
        </p:spPr>
        <p:txBody>
          <a:bodyPr>
            <a:normAutofit lnSpcReduction="10000"/>
          </a:bodyPr>
          <a:lstStyle/>
          <a:p>
            <a:pPr algn="just" rtl="1">
              <a:lnSpc>
                <a:spcPct val="150000"/>
              </a:lnSpc>
              <a:spcAft>
                <a:spcPts val="800"/>
              </a:spcAft>
            </a:pPr>
            <a:r>
              <a:rPr lang="ar-SA" sz="2800" dirty="0">
                <a:effectLst/>
                <a:latin typeface="Traditional Arabic" panose="02020603050405020304" pitchFamily="18" charset="-78"/>
                <a:ea typeface="Calibri" panose="020F0502020204030204" pitchFamily="34" charset="0"/>
                <a:cs typeface="Traditional Arabic" panose="02020603050405020304" pitchFamily="18" charset="-78"/>
              </a:rPr>
              <a:t>حَدَّثَنِي عُبَيْدُ بْنُ إِسْمَاعِيلَ، حَدَّثَنَا أَبُو أُسَامَةَ، عَنْ هِشَامٍ، عَنْ أَبِيهِ، قَالَ: ذُكِرَ عِنْدَ عَائِشَةَ رَضِيَ اللَّهُ عَنْهَا، أَنَّ ابْنَ عُمَرَ رَفَعَ إِلَى النَّبِيِّ صَلَّى اللهُ عَلَيْهِ وَسَلَّمَ: «إِنَّ المَيِّتَ يُعَذَّبُ فِي قَبْرِهِ بِبُكَاءِ أَهْلِهِ» فَقَالَتْ: وَهَلَ؟ إِنَّمَا قَالَ رَسُولُ اللَّهِ صَلَّى اللهُ عَلَيْهِ وَسَلَّمَ: «إِنَّهُ لَيُعَذَّبُ بِخَطِيئَتِهِ وَذَنْبِهِ، وَإِنَّ أَهْلَهُ لَيَبْكُونَ عَلَيْهِ الآنَ»، قَالَتْ: وَذَاكَ مِثْلُ قَوْلِهِ: إِنَّ رَسُولَ اللَّهِ صَلَّى اللهُ عَلَيْهِ وَسَلَّمَ قَامَ عَلَى القَلِيبِ وَفِيهِ قَتْلَى بَدْرٍ مِنَ المُشْرِكِينَ، فَقَالَ لَهُمْ مَا قَالَ: «إِنَّهُمْ لَيَسْمَعُونَ مَا أَقُولُ» إِنَّمَا قَالَ: «إِنَّهُمُ الآنَ لَيَعْلَمُونَ أَنَّ مَا كُنْتُ أَقُولُ لَهُمْ حَقٌّ»، ثُمَّ قَرَأَتْ {إِنَّكَ لاَ تُسْمِعُ المَوْتَى} [النمل: 80]، {وَمَا أَنْتَ بِمُسْمِعٍ مَنْ فِي القُبُورِ} [فاطر: 22] </a:t>
            </a:r>
            <a:r>
              <a:rPr lang="tr-TR" sz="1900" dirty="0">
                <a:effectLst/>
                <a:latin typeface="Times New Roman" panose="02020603050405020304" pitchFamily="18" charset="0"/>
                <a:ea typeface="Calibri" panose="020F0502020204030204" pitchFamily="34" charset="0"/>
                <a:cs typeface="Arial" panose="020B0604020202020204" pitchFamily="34" charset="0"/>
              </a:rPr>
              <a:t>Buhârî, </a:t>
            </a:r>
            <a:r>
              <a:rPr lang="tr-TR" sz="1900" dirty="0" err="1">
                <a:effectLst/>
                <a:latin typeface="Times New Roman" panose="02020603050405020304" pitchFamily="18" charset="0"/>
                <a:ea typeface="Calibri" panose="020F0502020204030204" pitchFamily="34" charset="0"/>
                <a:cs typeface="Arial" panose="020B0604020202020204" pitchFamily="34" charset="0"/>
              </a:rPr>
              <a:t>Meğâzî</a:t>
            </a:r>
            <a:r>
              <a:rPr lang="tr-TR" sz="1900" dirty="0">
                <a:effectLst/>
                <a:latin typeface="Times New Roman" panose="02020603050405020304" pitchFamily="18" charset="0"/>
                <a:ea typeface="Calibri" panose="020F0502020204030204" pitchFamily="34" charset="0"/>
                <a:cs typeface="Arial" panose="020B0604020202020204" pitchFamily="34" charset="0"/>
              </a:rPr>
              <a:t>, 8 (3978)</a:t>
            </a:r>
            <a:endParaRPr lang="tr-TR" sz="1900" dirty="0">
              <a:effectLst/>
              <a:latin typeface="Bookman Old Style" panose="02050604050505020204" pitchFamily="18" charset="0"/>
              <a:ea typeface="Calibri" panose="020F0502020204030204" pitchFamily="34" charset="0"/>
              <a:cs typeface="Arial" panose="020B0604020202020204" pitchFamily="34" charset="0"/>
            </a:endParaRPr>
          </a:p>
          <a:p>
            <a:pPr marL="0" indent="0">
              <a:buNone/>
            </a:pPr>
            <a:endParaRPr lang="tr-TR" dirty="0"/>
          </a:p>
        </p:txBody>
      </p:sp>
    </p:spTree>
    <p:extLst>
      <p:ext uri="{BB962C8B-B14F-4D97-AF65-F5344CB8AC3E}">
        <p14:creationId xmlns:p14="http://schemas.microsoft.com/office/powerpoint/2010/main" val="998663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90D4FA1-706F-4535-B773-0E95AD1E50E3}"/>
              </a:ext>
            </a:extLst>
          </p:cNvPr>
          <p:cNvSpPr>
            <a:spLocks noGrp="1"/>
          </p:cNvSpPr>
          <p:nvPr>
            <p:ph idx="1"/>
          </p:nvPr>
        </p:nvSpPr>
        <p:spPr>
          <a:xfrm>
            <a:off x="1935126" y="951613"/>
            <a:ext cx="9750056" cy="5906387"/>
          </a:xfrm>
        </p:spPr>
        <p:txBody>
          <a:bodyPr>
            <a:normAutofit/>
          </a:bodyPr>
          <a:lstStyle/>
          <a:p>
            <a:pPr lvl="0" algn="just">
              <a:lnSpc>
                <a:spcPct val="160000"/>
              </a:lnSpc>
              <a:buClr>
                <a:srgbClr val="A53010"/>
              </a:buClr>
            </a:pPr>
            <a:r>
              <a:rPr lang="tr-TR" dirty="0" err="1">
                <a:solidFill>
                  <a:prstClr val="black">
                    <a:lumMod val="75000"/>
                    <a:lumOff val="25000"/>
                  </a:prstClr>
                </a:solidFill>
              </a:rPr>
              <a:t>Urve</a:t>
            </a:r>
            <a:r>
              <a:rPr lang="tr-TR" dirty="0">
                <a:solidFill>
                  <a:prstClr val="black">
                    <a:lumMod val="75000"/>
                    <a:lumOff val="25000"/>
                  </a:prstClr>
                </a:solidFill>
              </a:rPr>
              <a:t> söyle demiştir: </a:t>
            </a:r>
            <a:r>
              <a:rPr lang="tr-TR" dirty="0" err="1">
                <a:solidFill>
                  <a:prstClr val="black">
                    <a:lumMod val="75000"/>
                    <a:lumOff val="25000"/>
                  </a:prstClr>
                </a:solidFill>
              </a:rPr>
              <a:t>Âişe’nin</a:t>
            </a:r>
            <a:r>
              <a:rPr lang="tr-TR" dirty="0">
                <a:solidFill>
                  <a:prstClr val="black">
                    <a:lumMod val="75000"/>
                    <a:lumOff val="25000"/>
                  </a:prstClr>
                </a:solidFill>
              </a:rPr>
              <a:t> (r) yanında, İbn Ömer’in “Şüphesiz ölüye, kabrinde kendi ailesinin ona ağlamasından dolayı azap edilir” sözünü Peygamber’e </a:t>
            </a:r>
            <a:r>
              <a:rPr lang="tr-TR" dirty="0" err="1">
                <a:solidFill>
                  <a:prstClr val="black">
                    <a:lumMod val="75000"/>
                    <a:lumOff val="25000"/>
                  </a:prstClr>
                </a:solidFill>
              </a:rPr>
              <a:t>ref</a:t>
            </a:r>
            <a:r>
              <a:rPr lang="tr-TR" dirty="0">
                <a:solidFill>
                  <a:prstClr val="black">
                    <a:lumMod val="75000"/>
                    <a:lumOff val="25000"/>
                  </a:prstClr>
                </a:solidFill>
              </a:rPr>
              <a:t>’ ettiği zikrolundu. Bunun üzerine </a:t>
            </a:r>
            <a:r>
              <a:rPr lang="tr-TR" dirty="0" err="1">
                <a:solidFill>
                  <a:prstClr val="black">
                    <a:lumMod val="75000"/>
                    <a:lumOff val="25000"/>
                  </a:prstClr>
                </a:solidFill>
              </a:rPr>
              <a:t>Âişe</a:t>
            </a:r>
            <a:r>
              <a:rPr lang="tr-TR" dirty="0">
                <a:solidFill>
                  <a:prstClr val="black">
                    <a:lumMod val="75000"/>
                    <a:lumOff val="25000"/>
                  </a:prstClr>
                </a:solidFill>
              </a:rPr>
              <a:t>: (İbn Ömer yanılmıştır; Allah ona rahmet etsin) Rasûlullah ancak, “Su muhakkak ki, ölüye kendi hataları ve günahı sebebiyle azap olunmaktadır; hâlbuki şimdi ailesi onun üzerine ağlamaktadır” buyurmuştur, dedi. </a:t>
            </a:r>
            <a:r>
              <a:rPr lang="tr-TR" dirty="0" err="1">
                <a:solidFill>
                  <a:prstClr val="black">
                    <a:lumMod val="75000"/>
                    <a:lumOff val="25000"/>
                  </a:prstClr>
                </a:solidFill>
              </a:rPr>
              <a:t>Âişe</a:t>
            </a:r>
            <a:r>
              <a:rPr lang="tr-TR" dirty="0">
                <a:solidFill>
                  <a:prstClr val="black">
                    <a:lumMod val="75000"/>
                    <a:lumOff val="25000"/>
                  </a:prstClr>
                </a:solidFill>
              </a:rPr>
              <a:t> devamla dedi ki: Bu İbn Ömer’in naklettiği “Rasûlullah, içinde müşriklerden Bedir’de öldürülenler bulunan kuyunun üzerinde dikeldi de o cesetlere hitaben söylediğini söyledi. O cesetler benim söylemekte olduğum sözleri muhakkak işitmektedirler” sözlerinin benzeridir. </a:t>
            </a:r>
            <a:r>
              <a:rPr lang="tr-TR" dirty="0" err="1">
                <a:solidFill>
                  <a:prstClr val="black">
                    <a:lumMod val="75000"/>
                    <a:lumOff val="25000"/>
                  </a:prstClr>
                </a:solidFill>
              </a:rPr>
              <a:t>Rasûlullah</a:t>
            </a:r>
            <a:r>
              <a:rPr lang="tr-TR" dirty="0">
                <a:solidFill>
                  <a:prstClr val="black">
                    <a:lumMod val="75000"/>
                    <a:lumOff val="25000"/>
                  </a:prstClr>
                </a:solidFill>
              </a:rPr>
              <a:t> ancak: “Onlar şimdi benim kendilerine söylemekte olduğum sözlerin hak olduğunu bilmektedirler” buyurmuştur, dedi. Sonra </a:t>
            </a:r>
            <a:r>
              <a:rPr lang="tr-TR" dirty="0" err="1">
                <a:solidFill>
                  <a:prstClr val="black">
                    <a:lumMod val="75000"/>
                    <a:lumOff val="25000"/>
                  </a:prstClr>
                </a:solidFill>
              </a:rPr>
              <a:t>Âişe</a:t>
            </a:r>
            <a:r>
              <a:rPr lang="tr-TR" dirty="0">
                <a:solidFill>
                  <a:prstClr val="black">
                    <a:lumMod val="75000"/>
                    <a:lumOff val="25000"/>
                  </a:prstClr>
                </a:solidFill>
              </a:rPr>
              <a:t> (delil olarak), “Şüphesiz ki sen ölülere duyuramazsın (</a:t>
            </a:r>
            <a:r>
              <a:rPr lang="tr-TR" dirty="0" err="1">
                <a:solidFill>
                  <a:prstClr val="black">
                    <a:lumMod val="75000"/>
                    <a:lumOff val="25000"/>
                  </a:prstClr>
                </a:solidFill>
              </a:rPr>
              <a:t>Neml</a:t>
            </a:r>
            <a:r>
              <a:rPr lang="tr-TR" dirty="0">
                <a:solidFill>
                  <a:prstClr val="black">
                    <a:lumMod val="75000"/>
                    <a:lumOff val="25000"/>
                  </a:prstClr>
                </a:solidFill>
              </a:rPr>
              <a:t>: 80); “Sen kabirlerde olanlara da işittirecek değilsin” (</a:t>
            </a:r>
            <a:r>
              <a:rPr lang="tr-TR" dirty="0" err="1">
                <a:solidFill>
                  <a:prstClr val="black">
                    <a:lumMod val="75000"/>
                    <a:lumOff val="25000"/>
                  </a:prstClr>
                </a:solidFill>
              </a:rPr>
              <a:t>Fâtır</a:t>
            </a:r>
            <a:r>
              <a:rPr lang="tr-TR" dirty="0">
                <a:solidFill>
                  <a:prstClr val="black">
                    <a:lumMod val="75000"/>
                    <a:lumOff val="25000"/>
                  </a:prstClr>
                </a:solidFill>
              </a:rPr>
              <a:t>: 22) </a:t>
            </a:r>
            <a:r>
              <a:rPr lang="tr-TR" dirty="0" err="1">
                <a:solidFill>
                  <a:prstClr val="black">
                    <a:lumMod val="75000"/>
                    <a:lumOff val="25000"/>
                  </a:prstClr>
                </a:solidFill>
              </a:rPr>
              <a:t>âyetlerini</a:t>
            </a:r>
            <a:r>
              <a:rPr lang="tr-TR" dirty="0">
                <a:solidFill>
                  <a:prstClr val="black">
                    <a:lumMod val="75000"/>
                    <a:lumOff val="25000"/>
                  </a:prstClr>
                </a:solidFill>
              </a:rPr>
              <a:t> okudu.</a:t>
            </a:r>
          </a:p>
        </p:txBody>
      </p:sp>
    </p:spTree>
    <p:extLst>
      <p:ext uri="{BB962C8B-B14F-4D97-AF65-F5344CB8AC3E}">
        <p14:creationId xmlns:p14="http://schemas.microsoft.com/office/powerpoint/2010/main" val="931184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467F00F-85BD-4020-BABF-59D045D08EFA}"/>
              </a:ext>
            </a:extLst>
          </p:cNvPr>
          <p:cNvSpPr>
            <a:spLocks noGrp="1"/>
          </p:cNvSpPr>
          <p:nvPr>
            <p:ph type="title"/>
          </p:nvPr>
        </p:nvSpPr>
        <p:spPr>
          <a:xfrm>
            <a:off x="2296633" y="624110"/>
            <a:ext cx="9207979" cy="1280890"/>
          </a:xfrm>
        </p:spPr>
        <p:txBody>
          <a:bodyPr>
            <a:normAutofit fontScale="90000"/>
          </a:bodyPr>
          <a:lstStyle/>
          <a:p>
            <a:r>
              <a:rPr lang="tr-TR" dirty="0"/>
              <a:t>Kadınların namazda başını secdeden erkeklerden sonra kaldırması hadisinin anlaşılması  ve namazın mahiyeti</a:t>
            </a:r>
          </a:p>
        </p:txBody>
      </p:sp>
      <p:sp>
        <p:nvSpPr>
          <p:cNvPr id="3" name="İçerik Yer Tutucusu 2">
            <a:extLst>
              <a:ext uri="{FF2B5EF4-FFF2-40B4-BE49-F238E27FC236}">
                <a16:creationId xmlns:a16="http://schemas.microsoft.com/office/drawing/2014/main" id="{12C324C7-8359-4E9D-8F10-8646ECD1C714}"/>
              </a:ext>
            </a:extLst>
          </p:cNvPr>
          <p:cNvSpPr>
            <a:spLocks noGrp="1"/>
          </p:cNvSpPr>
          <p:nvPr>
            <p:ph idx="1"/>
          </p:nvPr>
        </p:nvSpPr>
        <p:spPr>
          <a:xfrm>
            <a:off x="2190307" y="2328530"/>
            <a:ext cx="9590567" cy="4380614"/>
          </a:xfrm>
        </p:spPr>
        <p:txBody>
          <a:bodyPr>
            <a:normAutofit fontScale="92500"/>
          </a:bodyPr>
          <a:lstStyle/>
          <a:p>
            <a:pPr algn="just" rtl="1"/>
            <a:r>
              <a:rPr lang="ar-SA" sz="3200" dirty="0">
                <a:latin typeface="Traditional Arabic" panose="02020603050405020304" pitchFamily="18" charset="-78"/>
                <a:cs typeface="Traditional Arabic" panose="02020603050405020304" pitchFamily="18" charset="-78"/>
              </a:rPr>
              <a:t>عَنْ سَهْلِ بْنِ سَعْدٍ قَالَ: كَانَ رِجَالٌ يُصَلُّونَ مَعَ النَّبِيِّ صَلَّى اللهُ عَلَيْهِ وَسَلَّمَ عَاقِدِي أُزْرِهِمْ عَلَى أَعْنَاقِهِمْ كَهَيْئَةِ الصِّبْيَانِ، وَيُقَالُ لِلنِّسَاءِ: «لاَ تَرْفَعْنَ </a:t>
            </a:r>
            <a:r>
              <a:rPr lang="ar-SA" sz="3200" dirty="0" err="1">
                <a:latin typeface="Traditional Arabic" panose="02020603050405020304" pitchFamily="18" charset="-78"/>
                <a:cs typeface="Traditional Arabic" panose="02020603050405020304" pitchFamily="18" charset="-78"/>
              </a:rPr>
              <a:t>رُءُوسَكُنَّ</a:t>
            </a:r>
            <a:r>
              <a:rPr lang="ar-SA" sz="3200" dirty="0">
                <a:latin typeface="Traditional Arabic" panose="02020603050405020304" pitchFamily="18" charset="-78"/>
                <a:cs typeface="Traditional Arabic" panose="02020603050405020304" pitchFamily="18" charset="-78"/>
              </a:rPr>
              <a:t> حَتَّى يَسْتَوِيَ الرِّجَالُ جُلُوسًا»</a:t>
            </a:r>
            <a:endParaRPr lang="tr-TR" sz="3200" dirty="0">
              <a:latin typeface="Traditional Arabic" panose="02020603050405020304" pitchFamily="18" charset="-78"/>
              <a:cs typeface="Traditional Arabic" panose="02020603050405020304" pitchFamily="18" charset="-78"/>
            </a:endParaRPr>
          </a:p>
          <a:p>
            <a:pPr algn="just"/>
            <a:r>
              <a:rPr lang="tr-TR" dirty="0"/>
              <a:t>…Bazı erkekler elbiseleri (dar ve küçük olduğu için) çocuklar gibi boyunlarına bağlayarak namaz kılıyorlardı. Böylesi durumlarda (erkeklerin arkasındaki saflarda namaz kılan) kadınlara: “Erkekler secdeyi bitirip oturmadıkça siz kadınlar başınızı kaldırmayın” denildi. (Buhari, Salât, 6)</a:t>
            </a:r>
          </a:p>
          <a:p>
            <a:pPr algn="just"/>
            <a:r>
              <a:rPr lang="tr-TR" dirty="0"/>
              <a:t>Günümüz mescitlerinde çoğunlukla kadın ve erkeklerin namaz kılma yerleri farklı olduğu için, mescitlerde kadınların namazda başlarını erkeklerden önce secdeden kaldırmalarının yasaklanması tam olarak anlaşılamayacaktır. Ancak bu rivâyette kadınlarla erkeklerin, perde ya da duvar ile ayrılmayan bir ortamda birlikte namaz kıldıkları; erkeklerin iç çamaşırı giymeden vücutlarını küçük bir </a:t>
            </a:r>
            <a:r>
              <a:rPr lang="tr-TR" dirty="0" err="1"/>
              <a:t>izar</a:t>
            </a:r>
            <a:r>
              <a:rPr lang="tr-TR" dirty="0"/>
              <a:t> ile örttükleri; dolayısıyla da secde esnasında avret yerlerinin, arka safta yer alan kadınlar tarafından görülme ihtimalinin göz önünde bulundurulması durumunda söz konusu yasağın amacı daha iyi anlaşılacaktır.</a:t>
            </a:r>
          </a:p>
        </p:txBody>
      </p:sp>
    </p:spTree>
    <p:extLst>
      <p:ext uri="{BB962C8B-B14F-4D97-AF65-F5344CB8AC3E}">
        <p14:creationId xmlns:p14="http://schemas.microsoft.com/office/powerpoint/2010/main" val="578420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88D5706-CF97-EA6E-8F5B-70742E27D094}"/>
              </a:ext>
            </a:extLst>
          </p:cNvPr>
          <p:cNvSpPr>
            <a:spLocks noGrp="1"/>
          </p:cNvSpPr>
          <p:nvPr>
            <p:ph type="title"/>
          </p:nvPr>
        </p:nvSpPr>
        <p:spPr/>
        <p:txBody>
          <a:bodyPr>
            <a:normAutofit/>
          </a:bodyPr>
          <a:lstStyle/>
          <a:p>
            <a:r>
              <a:rPr lang="tr-TR" dirty="0"/>
              <a:t>Ayet ve </a:t>
            </a:r>
            <a:r>
              <a:rPr lang="tr-TR"/>
              <a:t>Hadislerin Bağlamından </a:t>
            </a:r>
            <a:r>
              <a:rPr lang="tr-TR" dirty="0"/>
              <a:t>Koparılarak Yanlış Anlaşılması </a:t>
            </a:r>
          </a:p>
        </p:txBody>
      </p:sp>
      <p:sp>
        <p:nvSpPr>
          <p:cNvPr id="3" name="İçerik Yer Tutucusu 2">
            <a:extLst>
              <a:ext uri="{FF2B5EF4-FFF2-40B4-BE49-F238E27FC236}">
                <a16:creationId xmlns:a16="http://schemas.microsoft.com/office/drawing/2014/main" id="{2173CEF0-762A-54A7-83CE-1723233F863C}"/>
              </a:ext>
            </a:extLst>
          </p:cNvPr>
          <p:cNvSpPr>
            <a:spLocks noGrp="1"/>
          </p:cNvSpPr>
          <p:nvPr>
            <p:ph idx="1"/>
          </p:nvPr>
        </p:nvSpPr>
        <p:spPr>
          <a:xfrm>
            <a:off x="2589212" y="2133599"/>
            <a:ext cx="8915400" cy="4370718"/>
          </a:xfrm>
        </p:spPr>
        <p:txBody>
          <a:bodyPr>
            <a:normAutofit/>
          </a:bodyPr>
          <a:lstStyle/>
          <a:p>
            <a:r>
              <a:rPr lang="tr-TR" sz="2400" dirty="0" err="1"/>
              <a:t>Yessiru</a:t>
            </a:r>
            <a:r>
              <a:rPr lang="tr-TR" sz="2400" dirty="0"/>
              <a:t> ve la </a:t>
            </a:r>
            <a:r>
              <a:rPr lang="tr-TR" sz="2400" dirty="0" err="1"/>
              <a:t>tuassiru</a:t>
            </a:r>
            <a:r>
              <a:rPr lang="tr-TR" sz="2400" dirty="0"/>
              <a:t> hadisi (</a:t>
            </a:r>
            <a:r>
              <a:rPr lang="tr-TR" sz="2400" dirty="0" err="1"/>
              <a:t>Sahihayn</a:t>
            </a:r>
            <a:r>
              <a:rPr lang="tr-TR" sz="2400" dirty="0"/>
              <a:t>)</a:t>
            </a:r>
          </a:p>
          <a:p>
            <a:r>
              <a:rPr lang="tr-TR" sz="2400" dirty="0"/>
              <a:t>«Cariyeleri çalıştırmayın» hadisi (Buhari)</a:t>
            </a:r>
          </a:p>
          <a:p>
            <a:r>
              <a:rPr lang="tr-TR" sz="2400" dirty="0"/>
              <a:t>(Dünya malına dalarak) Kendinizi tehlikeye atmayın ayeti (Bakara, 195)</a:t>
            </a:r>
          </a:p>
          <a:p>
            <a:r>
              <a:rPr lang="tr-TR" sz="2400" dirty="0"/>
              <a:t>«Akrabalarınıza yardım etmeyi…» (</a:t>
            </a:r>
            <a:r>
              <a:rPr lang="tr-TR" sz="2400" dirty="0" err="1"/>
              <a:t>Nahl</a:t>
            </a:r>
            <a:r>
              <a:rPr lang="tr-TR" sz="2400" dirty="0"/>
              <a:t>, 90)</a:t>
            </a:r>
          </a:p>
          <a:p>
            <a:pPr algn="just"/>
            <a:r>
              <a:rPr lang="tr-TR" sz="2400" dirty="0"/>
              <a:t>Bir de ayet ve hadislerin sadece lafzına bakarak, hepsini bir arada değerlendirmeden (parçacı yaklaşımla) verilecek hüküm vermek de isabetli olmayacaktır. Zira </a:t>
            </a:r>
            <a:r>
              <a:rPr lang="tr-TR" sz="2400" dirty="0" err="1"/>
              <a:t>nesh</a:t>
            </a:r>
            <a:r>
              <a:rPr lang="tr-TR" sz="2400" dirty="0"/>
              <a:t>, tahsis vb. durumlar söz konusu olabilir. </a:t>
            </a:r>
          </a:p>
        </p:txBody>
      </p:sp>
    </p:spTree>
    <p:extLst>
      <p:ext uri="{BB962C8B-B14F-4D97-AF65-F5344CB8AC3E}">
        <p14:creationId xmlns:p14="http://schemas.microsoft.com/office/powerpoint/2010/main" val="1224853634"/>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1595</TotalTime>
  <Words>791</Words>
  <Application>Microsoft Office PowerPoint</Application>
  <PresentationFormat>Geniş ekran</PresentationFormat>
  <Paragraphs>20</Paragraphs>
  <Slides>7</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7</vt:i4>
      </vt:variant>
    </vt:vector>
  </HeadingPairs>
  <TitlesOfParts>
    <vt:vector size="14" baseType="lpstr">
      <vt:lpstr>Arial</vt:lpstr>
      <vt:lpstr>Bookman Old Style</vt:lpstr>
      <vt:lpstr>Century Gothic</vt:lpstr>
      <vt:lpstr>Times New Roman</vt:lpstr>
      <vt:lpstr>Traditional Arabic</vt:lpstr>
      <vt:lpstr>Wingdings 3</vt:lpstr>
      <vt:lpstr>Duman</vt:lpstr>
      <vt:lpstr>Hadislerin Anlaşılması Problemi - III</vt:lpstr>
      <vt:lpstr>Elbise Eteğinin Uzunluğu</vt:lpstr>
      <vt:lpstr>PowerPoint Sunusu</vt:lpstr>
      <vt:lpstr>Kabirdekilerin İşitmesi</vt:lpstr>
      <vt:lpstr>PowerPoint Sunusu</vt:lpstr>
      <vt:lpstr>Kadınların namazda başını secdeden erkeklerden sonra kaldırması hadisinin anlaşılması  ve namazın mahiyeti</vt:lpstr>
      <vt:lpstr>Ayet ve Hadislerin Bağlamından Koparılarak Yanlış Anlaşılması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dc:creator>
  <cp:lastModifiedBy>Editör</cp:lastModifiedBy>
  <cp:revision>229</cp:revision>
  <dcterms:created xsi:type="dcterms:W3CDTF">2018-02-26T04:33:37Z</dcterms:created>
  <dcterms:modified xsi:type="dcterms:W3CDTF">2024-05-13T06:07:00Z</dcterms:modified>
</cp:coreProperties>
</file>